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4"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3E2014-C825-4D89-B87C-195880662A3D}" type="datetimeFigureOut">
              <a:rPr lang="en-US" smtClean="0"/>
              <a:t>6/17/2020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9F413-55DB-40FF-A0B1-4CB9A6DD25F1}" type="slidenum">
              <a:rPr lang="en-US" smtClean="0"/>
              <a:t>‹#›</a:t>
            </a:fld>
            <a:endParaRPr lang="en-US"/>
          </a:p>
        </p:txBody>
      </p:sp>
    </p:spTree>
    <p:extLst>
      <p:ext uri="{BB962C8B-B14F-4D97-AF65-F5344CB8AC3E}">
        <p14:creationId xmlns:p14="http://schemas.microsoft.com/office/powerpoint/2010/main" val="411993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Telehealth technology is incorporated into healthcare for different purposes. It is made to make healthcare accessible to individuals living in remote locations, improve and manage healthcare services.  Besides, it is made to make services convenient for individuals with limited mobility, transport alternatives, and time. Also, telehealth offers access to medical specialists, supports self-management of healthcare, and improves coordination of care and communication among healthcare team members and patients. </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2</a:t>
            </a:fld>
            <a:endParaRPr lang="en-US"/>
          </a:p>
        </p:txBody>
      </p:sp>
    </p:spTree>
    <p:extLst>
      <p:ext uri="{BB962C8B-B14F-4D97-AF65-F5344CB8AC3E}">
        <p14:creationId xmlns:p14="http://schemas.microsoft.com/office/powerpoint/2010/main" val="2103344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potential risks associated with telehealth technology include fragmentation of care, which may result in gaps, and overuse of medical care. Also, treatment may not be coordinated with regular doctors leading to inappropriate use of medication. Besides, there is a lack of in-person evaluation during virtual visits, which hampers accurate diagnosis. Additionally, computer-driven decisions may not be optimal under complex medical history. Moreover, vital information regarding the patient's medical history may not be considered, resulting in unnecessary and overlapping care. </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3</a:t>
            </a:fld>
            <a:endParaRPr lang="en-US"/>
          </a:p>
        </p:txBody>
      </p:sp>
    </p:spTree>
    <p:extLst>
      <p:ext uri="{BB962C8B-B14F-4D97-AF65-F5344CB8AC3E}">
        <p14:creationId xmlns:p14="http://schemas.microsoft.com/office/powerpoint/2010/main" val="1692693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benefits of telehealth technology include improving patient engagement with remote monitoring, advancing the quality of healthcare, and improving patient satisfaction. Additionally, telehealth reduces travel costs and time spend to get medical services. Also, it develops clinical workflows and increases patient efficiency. Moreover, access to care is expanded to reach more patients. </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4</a:t>
            </a:fld>
            <a:endParaRPr lang="en-US"/>
          </a:p>
        </p:txBody>
      </p:sp>
    </p:spTree>
    <p:extLst>
      <p:ext uri="{BB962C8B-B14F-4D97-AF65-F5344CB8AC3E}">
        <p14:creationId xmlns:p14="http://schemas.microsoft.com/office/powerpoint/2010/main" val="13324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requirements for telehealth technology deployment include an adequate market assessment to identify the needs of the community and gain administrative support to access the needed resources and motivate patients to use the technology. The implementation also requires the identification of clinical champions to drive ongoing advancement and continuous program support and testing the technology program with simple services before incorporating it in the provision of complex functions. Moreover, the implementation must include training of providers on how to use the technology before interacting with patients and integrating telemedicine technology with electronic medical records for efficiency and a better understanding of data.</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5</a:t>
            </a:fld>
            <a:endParaRPr lang="en-US"/>
          </a:p>
        </p:txBody>
      </p:sp>
    </p:spTree>
    <p:extLst>
      <p:ext uri="{BB962C8B-B14F-4D97-AF65-F5344CB8AC3E}">
        <p14:creationId xmlns:p14="http://schemas.microsoft.com/office/powerpoint/2010/main" val="2875457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patient confidentiality and privacy safeguards associated with telehealth technology include limitation and control on the disclosure, collection, and use of sensitive personal information and providing reasonable opportunities for patients to make choices on the use of their health information. The security and privacy safeguards also include legal limits preventing technology companies, third party advertisers, and device apps from sharing data send to healthcare providers and data encryption using complex mathematics and encryption keys to protect raw data. Moreover, the privacy and security safeguards involve prohibiting the installation of software that has not been examined and approved and distributing telehealth devices and software to patients in a face-to-face setting.</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6</a:t>
            </a:fld>
            <a:endParaRPr lang="en-US"/>
          </a:p>
        </p:txBody>
      </p:sp>
    </p:spTree>
    <p:extLst>
      <p:ext uri="{BB962C8B-B14F-4D97-AF65-F5344CB8AC3E}">
        <p14:creationId xmlns:p14="http://schemas.microsoft.com/office/powerpoint/2010/main" val="3042860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Assessing the effectiveness of telehealth technology involves determining service needs and considering their environment and developing a business case for the telemedicine program. Besides, it includes continuous monitoring to identify potential areas of improvement and consideration of the required data and the frequency of generating analytic reports. Moreover, it involves flexible multi-phase and multi-method approaches for easy adaptation considering the characteristics and challenges of individual telehealth programs. Furthermore, it includes developing a quality improvement strategy, communication plan, and technology implementation plan. </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7</a:t>
            </a:fld>
            <a:endParaRPr lang="en-US"/>
          </a:p>
        </p:txBody>
      </p:sp>
    </p:spTree>
    <p:extLst>
      <p:ext uri="{BB962C8B-B14F-4D97-AF65-F5344CB8AC3E}">
        <p14:creationId xmlns:p14="http://schemas.microsoft.com/office/powerpoint/2010/main" val="2671123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ongoing training on telehealth technology for nursing staff includes understanding the privacy and security requirements and learning how to explain the efficacy of telemedicine technology to patients. It also involves learning the utilization of patient vitals and daily health surveys to identify high-risk patients and learn how to read the physical and body language cues of patients during virtual visits. Additionally, the training includes understanding how to monitor a group of patients remotely and workflow procedures and identifying the potential technical concerns associated with the technology software. </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8</a:t>
            </a:fld>
            <a:endParaRPr lang="en-US"/>
          </a:p>
        </p:txBody>
      </p:sp>
    </p:spTree>
    <p:extLst>
      <p:ext uri="{BB962C8B-B14F-4D97-AF65-F5344CB8AC3E}">
        <p14:creationId xmlns:p14="http://schemas.microsoft.com/office/powerpoint/2010/main" val="4290806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technical support available for nursing staff includes access to broadband audio and video data and imaging technology to communicate with patients from distant locations. It also provides access to technical support staff to answer questions that arise at the course of using the telemedicine program and nursing staff training on how to use the technology from the software vendor. Additionally, the technical support available involves the reimbursement of clinicians and physicians for their efforts to ensure that medical services are provided at the time of need and maintenance of telehealth services and programs for both the healthcare providers and the patients. </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9</a:t>
            </a:fld>
            <a:endParaRPr lang="en-US"/>
          </a:p>
        </p:txBody>
      </p:sp>
    </p:spTree>
    <p:extLst>
      <p:ext uri="{BB962C8B-B14F-4D97-AF65-F5344CB8AC3E}">
        <p14:creationId xmlns:p14="http://schemas.microsoft.com/office/powerpoint/2010/main" val="3163442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advantages of the telemedicine program with well-trained staff is adequate familiarization with the software program. It also involves familiarization among the team for comfortability in the delivery of services.  Well trained staff ensure that professionalism is not overstressed in front of the patients, thus building trust. Besides, confidence, professionalism, and knowledge gained from training facilitate the success of the program. Additionally, training sessions assist in examining connectivity, the equipment's readiness, and auxiliary devices used when interacting with patients. Moreover, with appropriate training and maintenance, the material and staff provide timely medical services and faster connectivity with patients. </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10</a:t>
            </a:fld>
            <a:endParaRPr lang="en-US"/>
          </a:p>
        </p:txBody>
      </p:sp>
    </p:spTree>
    <p:extLst>
      <p:ext uri="{BB962C8B-B14F-4D97-AF65-F5344CB8AC3E}">
        <p14:creationId xmlns:p14="http://schemas.microsoft.com/office/powerpoint/2010/main" val="3881415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 can be done through various methods like connection trials through healthy development of connection tests to the distal site and motivating staff to make test connections and introduce themselves to each other frequently.  It also involves performing mock patient encounters with distal providers and establishing open labs for experiments to gain familiarity and prowess with the telemedicine equipment. Additionally, training includes testing of auxiliary materials with specialists and visits made by telehealth coordinators at the network site to the originating site. </a:t>
            </a:r>
            <a:endParaRPr lang="en-US" dirty="0"/>
          </a:p>
        </p:txBody>
      </p:sp>
      <p:sp>
        <p:nvSpPr>
          <p:cNvPr id="4" name="Slide Number Placeholder 3"/>
          <p:cNvSpPr>
            <a:spLocks noGrp="1"/>
          </p:cNvSpPr>
          <p:nvPr>
            <p:ph type="sldNum" sz="quarter" idx="10"/>
          </p:nvPr>
        </p:nvSpPr>
        <p:spPr/>
        <p:txBody>
          <a:bodyPr/>
          <a:lstStyle/>
          <a:p>
            <a:fld id="{5379F413-55DB-40FF-A0B1-4CB9A6DD25F1}" type="slidenum">
              <a:rPr lang="en-US" smtClean="0"/>
              <a:t>11</a:t>
            </a:fld>
            <a:endParaRPr lang="en-US"/>
          </a:p>
        </p:txBody>
      </p:sp>
    </p:spTree>
    <p:extLst>
      <p:ext uri="{BB962C8B-B14F-4D97-AF65-F5344CB8AC3E}">
        <p14:creationId xmlns:p14="http://schemas.microsoft.com/office/powerpoint/2010/main" val="3923928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3718438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1614985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409488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4F71BBD-A2B4-4C3D-B2DF-A7D3363BE735}"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449546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4F71BBD-A2B4-4C3D-B2DF-A7D3363BE735}" type="datetimeFigureOut">
              <a:rPr lang="en-US" smtClean="0"/>
              <a:t>6/17/2020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2174602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4F71BBD-A2B4-4C3D-B2DF-A7D3363BE735}" type="datetimeFigureOut">
              <a:rPr lang="en-US" smtClean="0"/>
              <a:t>6/17/2020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2374583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F71BBD-A2B4-4C3D-B2DF-A7D3363BE735}" type="datetimeFigureOut">
              <a:rPr lang="en-US" smtClean="0"/>
              <a:t>6/17/2020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2454576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F71BBD-A2B4-4C3D-B2DF-A7D3363BE735}"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3840208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FD992-BE82-4662-BC38-BBBA5DE61E9D}" type="slidenum">
              <a:rPr lang="en-US" smtClean="0"/>
              <a:t>‹#›</a:t>
            </a:fld>
            <a:endParaRPr lang="en-US"/>
          </a:p>
        </p:txBody>
      </p:sp>
      <p:sp>
        <p:nvSpPr>
          <p:cNvPr id="5" name="Date Placeholder 4"/>
          <p:cNvSpPr>
            <a:spLocks noGrp="1"/>
          </p:cNvSpPr>
          <p:nvPr>
            <p:ph type="dt" sz="half" idx="10"/>
          </p:nvPr>
        </p:nvSpPr>
        <p:spPr/>
        <p:txBody>
          <a:bodyPr/>
          <a:lstStyle/>
          <a:p>
            <a:fld id="{A4F71BBD-A2B4-4C3D-B2DF-A7D3363BE735}" type="datetimeFigureOut">
              <a:rPr lang="en-US" smtClean="0"/>
              <a:t>6/17/2020</a:t>
            </a:fld>
            <a:endParaRPr lang="en-US"/>
          </a:p>
        </p:txBody>
      </p:sp>
    </p:spTree>
    <p:extLst>
      <p:ext uri="{BB962C8B-B14F-4D97-AF65-F5344CB8AC3E}">
        <p14:creationId xmlns:p14="http://schemas.microsoft.com/office/powerpoint/2010/main" val="2863707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608648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05650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4231514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01785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2254884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34110587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F71BBD-A2B4-4C3D-B2DF-A7D3363BE735}"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FD992-BE82-4662-BC38-BBBA5DE61E9D}" type="slidenum">
              <a:rPr lang="en-US" smtClean="0"/>
              <a:t>‹#›</a:t>
            </a:fld>
            <a:endParaRPr lang="en-US"/>
          </a:p>
        </p:txBody>
      </p:sp>
    </p:spTree>
    <p:extLst>
      <p:ext uri="{BB962C8B-B14F-4D97-AF65-F5344CB8AC3E}">
        <p14:creationId xmlns:p14="http://schemas.microsoft.com/office/powerpoint/2010/main" val="331423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F71BBD-A2B4-4C3D-B2DF-A7D3363BE735}" type="datetimeFigureOut">
              <a:rPr lang="en-US" smtClean="0"/>
              <a:t>6/17/2020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00FD992-BE82-4662-BC38-BBBA5DE61E9D}" type="slidenum">
              <a:rPr lang="en-US" smtClean="0"/>
              <a:t>‹#›</a:t>
            </a:fld>
            <a:endParaRPr lang="en-US"/>
          </a:p>
        </p:txBody>
      </p:sp>
    </p:spTree>
    <p:extLst>
      <p:ext uri="{BB962C8B-B14F-4D97-AF65-F5344CB8AC3E}">
        <p14:creationId xmlns:p14="http://schemas.microsoft.com/office/powerpoint/2010/main" val="1498825197"/>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842249"/>
          </a:xfrm>
        </p:spPr>
        <p:txBody>
          <a:bodyPr>
            <a:noAutofit/>
          </a:bodyPr>
          <a:lstStyle/>
          <a:p>
            <a:pPr algn="ctr"/>
            <a:r>
              <a:rPr lang="en-US" sz="1400" dirty="0" smtClean="0">
                <a:latin typeface="Times New Roman" panose="02020603050405020304" pitchFamily="18" charset="0"/>
                <a:cs typeface="Times New Roman" panose="02020603050405020304" pitchFamily="18" charset="0"/>
              </a:rPr>
              <a:t>STAFF PERSONELL TO SUPPORT IMPLEMENTATION AND USE OF TELEHEALTH TECHNOLOGY</a:t>
            </a:r>
            <a:br>
              <a:rPr lang="en-US" sz="1400" dirty="0" smtClean="0">
                <a:latin typeface="Times New Roman" panose="02020603050405020304" pitchFamily="18" charset="0"/>
                <a:cs typeface="Times New Roman" panose="02020603050405020304" pitchFamily="18" charset="0"/>
              </a:rPr>
            </a:br>
            <a:endParaRPr lang="en-US" sz="1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246783"/>
            <a:ext cx="7766936" cy="1953957"/>
          </a:xfrm>
        </p:spPr>
        <p:txBody>
          <a:bodyPr>
            <a:normAutofit/>
          </a:bodyPr>
          <a:lstStyle/>
          <a:p>
            <a:r>
              <a:rPr lang="en-US" dirty="0">
                <a:latin typeface="Times New Roman" panose="02020603050405020304" pitchFamily="18" charset="0"/>
                <a:cs typeface="Times New Roman" panose="02020603050405020304" pitchFamily="18" charset="0"/>
              </a:rPr>
              <a:t>Student’s Name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Institution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Course Title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Assignment Title</a:t>
            </a:r>
            <a:br>
              <a:rPr lang="en-US" dirty="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Date </a:t>
            </a:r>
            <a:endParaRPr lang="en-US" dirty="0"/>
          </a:p>
        </p:txBody>
      </p:sp>
    </p:spTree>
    <p:extLst>
      <p:ext uri="{BB962C8B-B14F-4D97-AF65-F5344CB8AC3E}">
        <p14:creationId xmlns:p14="http://schemas.microsoft.com/office/powerpoint/2010/main" val="1276582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PURPOSE AND USE OF TELEHEALTH TECHNOLOGY</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5712449"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Make healthcare services accessible to individuals living in isolated and rural areas.</a:t>
            </a:r>
          </a:p>
          <a:p>
            <a:r>
              <a:rPr lang="en-US" sz="1400" dirty="0" smtClean="0">
                <a:latin typeface="Times New Roman" panose="02020603050405020304" pitchFamily="18" charset="0"/>
                <a:cs typeface="Times New Roman" panose="02020603050405020304" pitchFamily="18" charset="0"/>
              </a:rPr>
              <a:t>Manage, improve and support healthcare services.</a:t>
            </a:r>
          </a:p>
          <a:p>
            <a:r>
              <a:rPr lang="en-US" sz="1400" dirty="0" smtClean="0">
                <a:latin typeface="Times New Roman" panose="02020603050405020304" pitchFamily="18" charset="0"/>
                <a:cs typeface="Times New Roman" panose="02020603050405020304" pitchFamily="18" charset="0"/>
              </a:rPr>
              <a:t>Make services convenient for individuals with limited transport alternatives, time and mobility.</a:t>
            </a:r>
          </a:p>
          <a:p>
            <a:r>
              <a:rPr lang="en-US" sz="1400" dirty="0" smtClean="0">
                <a:latin typeface="Times New Roman" panose="02020603050405020304" pitchFamily="18" charset="0"/>
                <a:cs typeface="Times New Roman" panose="02020603050405020304" pitchFamily="18" charset="0"/>
              </a:rPr>
              <a:t>Provide access to medical specialists.</a:t>
            </a:r>
          </a:p>
          <a:p>
            <a:r>
              <a:rPr lang="en-US" sz="1400" dirty="0" smtClean="0">
                <a:latin typeface="Times New Roman" panose="02020603050405020304" pitchFamily="18" charset="0"/>
                <a:cs typeface="Times New Roman" panose="02020603050405020304" pitchFamily="18" charset="0"/>
              </a:rPr>
              <a:t>Improve coordination of care and communication among healthcare team members and patients.</a:t>
            </a:r>
          </a:p>
          <a:p>
            <a:r>
              <a:rPr lang="en-US" sz="1400" dirty="0" smtClean="0">
                <a:latin typeface="Times New Roman" panose="02020603050405020304" pitchFamily="18" charset="0"/>
                <a:cs typeface="Times New Roman" panose="02020603050405020304" pitchFamily="18" charset="0"/>
              </a:rPr>
              <a:t>Offer support for self-management of healthcare.</a:t>
            </a:r>
          </a:p>
          <a:p>
            <a:endParaRPr lang="en-US" sz="1400" dirty="0" smtClean="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389784" y="2160589"/>
            <a:ext cx="3723700" cy="3006322"/>
          </a:xfrm>
          <a:prstGeom prst="rect">
            <a:avLst/>
          </a:prstGeom>
        </p:spPr>
      </p:pic>
    </p:spTree>
    <p:extLst>
      <p:ext uri="{BB962C8B-B14F-4D97-AF65-F5344CB8AC3E}">
        <p14:creationId xmlns:p14="http://schemas.microsoft.com/office/powerpoint/2010/main" val="4002059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POTENTIAL RISKS ASSOCIATED WITH TELEHEALTH TECHNOLOGY</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5062454"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Fragmentation of care leading to gaps.</a:t>
            </a:r>
          </a:p>
          <a:p>
            <a:r>
              <a:rPr lang="en-US" sz="1400" dirty="0" smtClean="0">
                <a:latin typeface="Times New Roman" panose="02020603050405020304" pitchFamily="18" charset="0"/>
                <a:cs typeface="Times New Roman" panose="02020603050405020304" pitchFamily="18" charset="0"/>
              </a:rPr>
              <a:t>Treatment may not be coordinated with regular doctor resulting in inappropriate use of medication.</a:t>
            </a:r>
          </a:p>
          <a:p>
            <a:r>
              <a:rPr lang="en-US" sz="1400" dirty="0" smtClean="0">
                <a:latin typeface="Times New Roman" panose="02020603050405020304" pitchFamily="18" charset="0"/>
                <a:cs typeface="Times New Roman" panose="02020603050405020304" pitchFamily="18" charset="0"/>
              </a:rPr>
              <a:t>Overuse of medical care.</a:t>
            </a:r>
          </a:p>
          <a:p>
            <a:r>
              <a:rPr lang="en-US" sz="1400" dirty="0" smtClean="0">
                <a:latin typeface="Times New Roman" panose="02020603050405020304" pitchFamily="18" charset="0"/>
                <a:cs typeface="Times New Roman" panose="02020603050405020304" pitchFamily="18" charset="0"/>
              </a:rPr>
              <a:t>Essential information from medical history may not be considered leading to unnecessary and overlapping of care.</a:t>
            </a:r>
          </a:p>
          <a:p>
            <a:r>
              <a:rPr lang="en-US" sz="1400" dirty="0" smtClean="0">
                <a:latin typeface="Times New Roman" panose="02020603050405020304" pitchFamily="18" charset="0"/>
                <a:cs typeface="Times New Roman" panose="02020603050405020304" pitchFamily="18" charset="0"/>
              </a:rPr>
              <a:t>Computer-driven decision making may not be optimal under complex medical history.</a:t>
            </a:r>
          </a:p>
          <a:p>
            <a:r>
              <a:rPr lang="en-US" sz="1400" dirty="0" smtClean="0">
                <a:latin typeface="Times New Roman" panose="02020603050405020304" pitchFamily="18" charset="0"/>
                <a:cs typeface="Times New Roman" panose="02020603050405020304" pitchFamily="18" charset="0"/>
              </a:rPr>
              <a:t>Virtual visits lack in-person evaluation hampering accurate diagnosis.</a:t>
            </a:r>
          </a:p>
          <a:p>
            <a:endParaRPr lang="en-US" sz="1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739789" y="2060155"/>
            <a:ext cx="4671152" cy="3227942"/>
          </a:xfrm>
          <a:prstGeom prst="rect">
            <a:avLst/>
          </a:prstGeom>
        </p:spPr>
      </p:pic>
    </p:spTree>
    <p:extLst>
      <p:ext uri="{BB962C8B-B14F-4D97-AF65-F5344CB8AC3E}">
        <p14:creationId xmlns:p14="http://schemas.microsoft.com/office/powerpoint/2010/main" val="2888716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BENEFITS OF TELEHEALTH TECHNOLOGY</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5040420"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Improves the engagement of patients with remote monitoring.</a:t>
            </a:r>
          </a:p>
          <a:p>
            <a:r>
              <a:rPr lang="en-US" sz="1400" dirty="0" smtClean="0">
                <a:latin typeface="Times New Roman" panose="02020603050405020304" pitchFamily="18" charset="0"/>
                <a:cs typeface="Times New Roman" panose="02020603050405020304" pitchFamily="18" charset="0"/>
              </a:rPr>
              <a:t>Expanding access to care and reaching more patients.</a:t>
            </a:r>
          </a:p>
          <a:p>
            <a:r>
              <a:rPr lang="en-US" sz="1400" dirty="0" smtClean="0">
                <a:latin typeface="Times New Roman" panose="02020603050405020304" pitchFamily="18" charset="0"/>
                <a:cs typeface="Times New Roman" panose="02020603050405020304" pitchFamily="18" charset="0"/>
              </a:rPr>
              <a:t>Improving clinical workflows and increasing practice efficiency (Brophy, 2017).</a:t>
            </a:r>
          </a:p>
          <a:p>
            <a:r>
              <a:rPr lang="en-US" sz="1400" dirty="0" smtClean="0">
                <a:latin typeface="Times New Roman" panose="02020603050405020304" pitchFamily="18" charset="0"/>
                <a:cs typeface="Times New Roman" panose="02020603050405020304" pitchFamily="18" charset="0"/>
              </a:rPr>
              <a:t>Improves the quality of healthcare.</a:t>
            </a:r>
          </a:p>
          <a:p>
            <a:r>
              <a:rPr lang="en-US" sz="1400" dirty="0" smtClean="0">
                <a:latin typeface="Times New Roman" panose="02020603050405020304" pitchFamily="18" charset="0"/>
                <a:cs typeface="Times New Roman" panose="02020603050405020304" pitchFamily="18" charset="0"/>
              </a:rPr>
              <a:t>Improves the satisfaction of patients.</a:t>
            </a:r>
          </a:p>
          <a:p>
            <a:r>
              <a:rPr lang="en-US" sz="1400" dirty="0" smtClean="0">
                <a:latin typeface="Times New Roman" panose="02020603050405020304" pitchFamily="18" charset="0"/>
                <a:cs typeface="Times New Roman" panose="02020603050405020304" pitchFamily="18" charset="0"/>
              </a:rPr>
              <a:t>Cuts patient cost and reduces time used for travelling to get medical services (Brophy, 2017).</a:t>
            </a:r>
            <a:endParaRPr lang="en-US" sz="1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202497" y="1842265"/>
            <a:ext cx="4098274" cy="3181427"/>
          </a:xfrm>
          <a:prstGeom prst="rect">
            <a:avLst/>
          </a:prstGeom>
        </p:spPr>
      </p:pic>
    </p:spTree>
    <p:extLst>
      <p:ext uri="{BB962C8B-B14F-4D97-AF65-F5344CB8AC3E}">
        <p14:creationId xmlns:p14="http://schemas.microsoft.com/office/powerpoint/2010/main" val="227183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REQUIREMENTS FOR SUCCESSFUL DEPLOYMENT OF TELEHEALTH TECHNOLOGY</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5481095"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Adequate market assessment to identify community needs.</a:t>
            </a:r>
          </a:p>
          <a:p>
            <a:r>
              <a:rPr lang="en-US" sz="1400" dirty="0" smtClean="0">
                <a:latin typeface="Times New Roman" panose="02020603050405020304" pitchFamily="18" charset="0"/>
                <a:cs typeface="Times New Roman" panose="02020603050405020304" pitchFamily="18" charset="0"/>
              </a:rPr>
              <a:t>Administrative support to access needed resources and encourage patients to utilize the technology.</a:t>
            </a:r>
          </a:p>
          <a:p>
            <a:r>
              <a:rPr lang="en-US" sz="1400" dirty="0" smtClean="0">
                <a:latin typeface="Times New Roman" panose="02020603050405020304" pitchFamily="18" charset="0"/>
                <a:cs typeface="Times New Roman" panose="02020603050405020304" pitchFamily="18" charset="0"/>
              </a:rPr>
              <a:t>Identification of clinical champions to drive development and ongoing support of the program.</a:t>
            </a:r>
          </a:p>
          <a:p>
            <a:r>
              <a:rPr lang="en-US" sz="1400" dirty="0" smtClean="0">
                <a:latin typeface="Times New Roman" panose="02020603050405020304" pitchFamily="18" charset="0"/>
                <a:cs typeface="Times New Roman" panose="02020603050405020304" pitchFamily="18" charset="0"/>
              </a:rPr>
              <a:t>Training of providers on in what manner the technology is operated before interacting with patients.</a:t>
            </a:r>
          </a:p>
          <a:p>
            <a:r>
              <a:rPr lang="en-US" sz="1400" dirty="0" smtClean="0">
                <a:latin typeface="Times New Roman" panose="02020603050405020304" pitchFamily="18" charset="0"/>
                <a:cs typeface="Times New Roman" panose="02020603050405020304" pitchFamily="18" charset="0"/>
              </a:rPr>
              <a:t>Testing the telemedicine program with simple services before using it to provide complex services.</a:t>
            </a:r>
          </a:p>
          <a:p>
            <a:r>
              <a:rPr lang="en-US" sz="1400" dirty="0" smtClean="0">
                <a:latin typeface="Times New Roman" panose="02020603050405020304" pitchFamily="18" charset="0"/>
                <a:cs typeface="Times New Roman" panose="02020603050405020304" pitchFamily="18" charset="0"/>
              </a:rPr>
              <a:t>Integrating the technology with electronic medical records top increase efficiency and better understanding of information.</a:t>
            </a:r>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09272" y="1930400"/>
            <a:ext cx="3492347" cy="3291595"/>
          </a:xfrm>
          <a:prstGeom prst="rect">
            <a:avLst/>
          </a:prstGeom>
        </p:spPr>
      </p:pic>
    </p:spTree>
    <p:extLst>
      <p:ext uri="{BB962C8B-B14F-4D97-AF65-F5344CB8AC3E}">
        <p14:creationId xmlns:p14="http://schemas.microsoft.com/office/powerpoint/2010/main" val="574772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PATINET CONFIDENTIALITY AND PRIVACY SAFEGUARD ASSOCIATED WITH TELEHELTH TECHNOLOGY</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5293808"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Control and limitation on the disclosure, use and collection of sensitive personal information (Hall &amp; McGraw, 2014</a:t>
            </a:r>
            <a:r>
              <a:rPr lang="en-US" sz="1400" dirty="0">
                <a:latin typeface="Times New Roman" panose="02020603050405020304" pitchFamily="18" charset="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Reasonable opportunities to make choices on an individual’s health information.</a:t>
            </a:r>
          </a:p>
          <a:p>
            <a:r>
              <a:rPr lang="en-US" sz="1400" dirty="0" smtClean="0">
                <a:latin typeface="Times New Roman" panose="02020603050405020304" pitchFamily="18" charset="0"/>
                <a:cs typeface="Times New Roman" panose="02020603050405020304" pitchFamily="18" charset="0"/>
              </a:rPr>
              <a:t>Legal limits preventing technology companies , device apps and third party advertisers from sharing data send to healthcare providers.</a:t>
            </a:r>
          </a:p>
          <a:p>
            <a:r>
              <a:rPr lang="en-US" sz="1400" dirty="0" smtClean="0">
                <a:latin typeface="Times New Roman" panose="02020603050405020304" pitchFamily="18" charset="0"/>
                <a:cs typeface="Times New Roman" panose="02020603050405020304" pitchFamily="18" charset="0"/>
              </a:rPr>
              <a:t>Data encryption using encryption keys and complex mathematics to protect raw data (Hall &amp; McGraw, 2014).</a:t>
            </a:r>
          </a:p>
          <a:p>
            <a:r>
              <a:rPr lang="en-US" sz="1400" dirty="0" smtClean="0">
                <a:latin typeface="Times New Roman" panose="02020603050405020304" pitchFamily="18" charset="0"/>
                <a:cs typeface="Times New Roman" panose="02020603050405020304" pitchFamily="18" charset="0"/>
              </a:rPr>
              <a:t>Prohibiting the setting up of software without approval and examination.</a:t>
            </a:r>
          </a:p>
          <a:p>
            <a:r>
              <a:rPr lang="en-US" sz="1400" dirty="0">
                <a:latin typeface="Times New Roman" panose="02020603050405020304" pitchFamily="18" charset="0"/>
                <a:cs typeface="Times New Roman" panose="02020603050405020304" pitchFamily="18" charset="0"/>
              </a:rPr>
              <a:t>D</a:t>
            </a:r>
            <a:r>
              <a:rPr lang="en-US" sz="1400" dirty="0" smtClean="0">
                <a:latin typeface="Times New Roman" panose="02020603050405020304" pitchFamily="18" charset="0"/>
                <a:cs typeface="Times New Roman" panose="02020603050405020304" pitchFamily="18" charset="0"/>
              </a:rPr>
              <a:t>istributing the telemedicine software and equipment to patients in a one-on-one situation. </a:t>
            </a:r>
          </a:p>
          <a:p>
            <a:endParaRPr lang="en-US" sz="1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002825" y="2082188"/>
            <a:ext cx="3826755" cy="2908453"/>
          </a:xfrm>
          <a:prstGeom prst="rect">
            <a:avLst/>
          </a:prstGeom>
        </p:spPr>
      </p:pic>
    </p:spTree>
    <p:extLst>
      <p:ext uri="{BB962C8B-B14F-4D97-AF65-F5344CB8AC3E}">
        <p14:creationId xmlns:p14="http://schemas.microsoft.com/office/powerpoint/2010/main" val="2309426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ASSESSING THE EFFECTIVENESS OF TELEHEALTH TECHNOLOGY</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4798049"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Determine service needs and consider their environment.</a:t>
            </a:r>
          </a:p>
          <a:p>
            <a:r>
              <a:rPr lang="en-US" sz="1400" dirty="0" smtClean="0">
                <a:latin typeface="Times New Roman" panose="02020603050405020304" pitchFamily="18" charset="0"/>
                <a:cs typeface="Times New Roman" panose="02020603050405020304" pitchFamily="18" charset="0"/>
              </a:rPr>
              <a:t>Develop a business case for telemedicine program.</a:t>
            </a:r>
          </a:p>
          <a:p>
            <a:r>
              <a:rPr lang="en-US" sz="1400" dirty="0" smtClean="0">
                <a:latin typeface="Times New Roman" panose="02020603050405020304" pitchFamily="18" charset="0"/>
                <a:cs typeface="Times New Roman" panose="02020603050405020304" pitchFamily="18" charset="0"/>
              </a:rPr>
              <a:t>Using flexible multi-method and multi-phase approaches for easy adaptation considering the challenges and characteristics of individual telehealth program.</a:t>
            </a:r>
          </a:p>
          <a:p>
            <a:r>
              <a:rPr lang="en-US" sz="1400" dirty="0" smtClean="0">
                <a:latin typeface="Times New Roman" panose="02020603050405020304" pitchFamily="18" charset="0"/>
                <a:cs typeface="Times New Roman" panose="02020603050405020304" pitchFamily="18" charset="0"/>
              </a:rPr>
              <a:t>Consideration of needed data, ways of collecting the data and the frequency of generating analytic reports. </a:t>
            </a:r>
          </a:p>
          <a:p>
            <a:r>
              <a:rPr lang="en-US" sz="1400" dirty="0" smtClean="0">
                <a:latin typeface="Times New Roman" panose="02020603050405020304" pitchFamily="18" charset="0"/>
                <a:cs typeface="Times New Roman" panose="02020603050405020304" pitchFamily="18" charset="0"/>
              </a:rPr>
              <a:t>Develop a quality improvement process, communication plan, and technology implementation plan.</a:t>
            </a:r>
          </a:p>
          <a:p>
            <a:r>
              <a:rPr lang="en-US" sz="1400" dirty="0" smtClean="0">
                <a:latin typeface="Times New Roman" panose="02020603050405020304" pitchFamily="18" charset="0"/>
                <a:cs typeface="Times New Roman" panose="02020603050405020304" pitchFamily="18" charset="0"/>
              </a:rPr>
              <a:t>Continuous monitoring to identify potential areas of improvement.</a:t>
            </a:r>
          </a:p>
          <a:p>
            <a:endParaRPr lang="en-US" sz="14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426027" y="2071171"/>
            <a:ext cx="4051014" cy="2996587"/>
          </a:xfrm>
          <a:prstGeom prst="rect">
            <a:avLst/>
          </a:prstGeom>
        </p:spPr>
      </p:pic>
    </p:spTree>
    <p:extLst>
      <p:ext uri="{BB962C8B-B14F-4D97-AF65-F5344CB8AC3E}">
        <p14:creationId xmlns:p14="http://schemas.microsoft.com/office/powerpoint/2010/main" val="1241181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ONGOING TRAINING AVAILABLE FOR NURSING STAFF IN TELEHEALTH TECHNOLOGY</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5205673"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Understanding the privacy and security requirements (Bonney</a:t>
            </a: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et al., 2015).</a:t>
            </a:r>
          </a:p>
          <a:p>
            <a:r>
              <a:rPr lang="en-US" sz="1400" dirty="0" smtClean="0">
                <a:latin typeface="Times New Roman" panose="02020603050405020304" pitchFamily="18" charset="0"/>
                <a:cs typeface="Times New Roman" panose="02020603050405020304" pitchFamily="18" charset="0"/>
              </a:rPr>
              <a:t>Learning to clarify the effectiveness of the telehealth technology to patients.</a:t>
            </a:r>
          </a:p>
          <a:p>
            <a:r>
              <a:rPr lang="en-US" sz="1400" dirty="0" smtClean="0">
                <a:latin typeface="Times New Roman" panose="02020603050405020304" pitchFamily="18" charset="0"/>
                <a:cs typeface="Times New Roman" panose="02020603050405020304" pitchFamily="18" charset="0"/>
              </a:rPr>
              <a:t>Ability to read the bodily condition and verbal cue for patients during computer-generated appointments.</a:t>
            </a:r>
          </a:p>
          <a:p>
            <a:r>
              <a:rPr lang="en-US" sz="1400" dirty="0" smtClean="0">
                <a:latin typeface="Times New Roman" panose="02020603050405020304" pitchFamily="18" charset="0"/>
                <a:cs typeface="Times New Roman" panose="02020603050405020304" pitchFamily="18" charset="0"/>
              </a:rPr>
              <a:t>Learning how to apply patient vitals and regular health reviews to identify high-risk patients.</a:t>
            </a:r>
          </a:p>
          <a:p>
            <a:r>
              <a:rPr lang="en-US" sz="1400" dirty="0" smtClean="0">
                <a:latin typeface="Times New Roman" panose="02020603050405020304" pitchFamily="18" charset="0"/>
                <a:cs typeface="Times New Roman" panose="02020603050405020304" pitchFamily="18" charset="0"/>
              </a:rPr>
              <a:t>Understanding how to monitor a group of patents remotely and workflow procedures.</a:t>
            </a:r>
          </a:p>
          <a:p>
            <a:r>
              <a:rPr lang="en-US" sz="1400" dirty="0" smtClean="0">
                <a:latin typeface="Times New Roman" panose="02020603050405020304" pitchFamily="18" charset="0"/>
                <a:cs typeface="Times New Roman" panose="02020603050405020304" pitchFamily="18" charset="0"/>
              </a:rPr>
              <a:t>Identifying the technical issues associated with the software. </a:t>
            </a:r>
          </a:p>
          <a:p>
            <a:endParaRPr lang="en-US" sz="14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365167" y="2160588"/>
            <a:ext cx="4222043" cy="2896153"/>
          </a:xfrm>
          <a:prstGeom prst="rect">
            <a:avLst/>
          </a:prstGeom>
        </p:spPr>
      </p:pic>
    </p:spTree>
    <p:extLst>
      <p:ext uri="{BB962C8B-B14F-4D97-AF65-F5344CB8AC3E}">
        <p14:creationId xmlns:p14="http://schemas.microsoft.com/office/powerpoint/2010/main" val="1750419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TECHNICAL SUPPORT AVAILABLE FOR NURSING STAFF IN TELEHEALTH TECHNOLOGY</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5403977"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Access to broadband internet to transmit audio and video data.</a:t>
            </a:r>
          </a:p>
          <a:p>
            <a:r>
              <a:rPr lang="en-US" sz="1400" dirty="0" smtClean="0">
                <a:latin typeface="Times New Roman" panose="02020603050405020304" pitchFamily="18" charset="0"/>
                <a:cs typeface="Times New Roman" panose="02020603050405020304" pitchFamily="18" charset="0"/>
              </a:rPr>
              <a:t>Imaging technology to communicate with patients from distant locations.</a:t>
            </a:r>
          </a:p>
          <a:p>
            <a:r>
              <a:rPr lang="en-US" sz="1400" dirty="0" smtClean="0">
                <a:latin typeface="Times New Roman" panose="02020603050405020304" pitchFamily="18" charset="0"/>
                <a:cs typeface="Times New Roman" panose="02020603050405020304" pitchFamily="18" charset="0"/>
              </a:rPr>
              <a:t>Access to practical provision staff to provide answers to enquiries that arise concerning the telehealth program. </a:t>
            </a:r>
          </a:p>
          <a:p>
            <a:r>
              <a:rPr lang="en-US" sz="1400" dirty="0" smtClean="0">
                <a:latin typeface="Times New Roman" panose="02020603050405020304" pitchFamily="18" charset="0"/>
                <a:cs typeface="Times New Roman" panose="02020603050405020304" pitchFamily="18" charset="0"/>
              </a:rPr>
              <a:t>Training on how to use the technology from the software vendor.</a:t>
            </a:r>
          </a:p>
          <a:p>
            <a:r>
              <a:rPr lang="en-US" sz="1400" dirty="0" smtClean="0">
                <a:latin typeface="Times New Roman" panose="02020603050405020304" pitchFamily="18" charset="0"/>
                <a:cs typeface="Times New Roman" panose="02020603050405020304" pitchFamily="18" charset="0"/>
              </a:rPr>
              <a:t> Reimbursement of physicians and clinicians for their efforts to ensure that medical services are delivered when needed.</a:t>
            </a:r>
          </a:p>
          <a:p>
            <a:r>
              <a:rPr lang="en-US" sz="1400" dirty="0" smtClean="0">
                <a:latin typeface="Times New Roman" panose="02020603050405020304" pitchFamily="18" charset="0"/>
                <a:cs typeface="Times New Roman" panose="02020603050405020304" pitchFamily="18" charset="0"/>
              </a:rPr>
              <a:t>Maintenance of the telehealth programs and services both to the healthcare providers and the patients.</a:t>
            </a:r>
            <a:endParaRPr lang="en-US" sz="1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433851" y="1930400"/>
            <a:ext cx="3999122" cy="3324646"/>
          </a:xfrm>
          <a:prstGeom prst="rect">
            <a:avLst/>
          </a:prstGeom>
        </p:spPr>
      </p:pic>
    </p:spTree>
    <p:extLst>
      <p:ext uri="{BB962C8B-B14F-4D97-AF65-F5344CB8AC3E}">
        <p14:creationId xmlns:p14="http://schemas.microsoft.com/office/powerpoint/2010/main" val="2957625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ADVANATAGES TO THE TELEHEALTH WITH WELL TRAINED STAFF</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5216690"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With appropriate maintenance and training, both the equipment and staff will offer timely medical services and faster connections to patients.</a:t>
            </a:r>
          </a:p>
          <a:p>
            <a:r>
              <a:rPr lang="en-US" sz="1400" dirty="0" smtClean="0">
                <a:latin typeface="Times New Roman" panose="02020603050405020304" pitchFamily="18" charset="0"/>
                <a:cs typeface="Times New Roman" panose="02020603050405020304" pitchFamily="18" charset="0"/>
              </a:rPr>
              <a:t>Confidence, professionalisms and knowledge  will ensure the success of the program.</a:t>
            </a:r>
          </a:p>
          <a:p>
            <a:r>
              <a:rPr lang="en-US" sz="1400" dirty="0" smtClean="0">
                <a:latin typeface="Times New Roman" panose="02020603050405020304" pitchFamily="18" charset="0"/>
                <a:cs typeface="Times New Roman" panose="02020603050405020304" pitchFamily="18" charset="0"/>
              </a:rPr>
              <a:t>Training sessions will assist in examining connectivity, readiness of the equipment and auxiliary devices for use during interactions with patients (Bonney et al., 2015).</a:t>
            </a:r>
          </a:p>
          <a:p>
            <a:r>
              <a:rPr lang="en-US" sz="1400" dirty="0" smtClean="0">
                <a:latin typeface="Times New Roman" panose="02020603050405020304" pitchFamily="18" charset="0"/>
                <a:cs typeface="Times New Roman" panose="02020603050405020304" pitchFamily="18" charset="0"/>
              </a:rPr>
              <a:t>Professionalism will not be overstressed in front of a patient thus gaining their trust. </a:t>
            </a:r>
          </a:p>
          <a:p>
            <a:r>
              <a:rPr lang="en-US" sz="1400" dirty="0" smtClean="0">
                <a:latin typeface="Times New Roman" panose="02020603050405020304" pitchFamily="18" charset="0"/>
                <a:cs typeface="Times New Roman" panose="02020603050405020304" pitchFamily="18" charset="0"/>
              </a:rPr>
              <a:t>Staff familiarize with each other and work comfortably.</a:t>
            </a:r>
          </a:p>
          <a:p>
            <a:r>
              <a:rPr lang="en-US" sz="1400" dirty="0" smtClean="0">
                <a:latin typeface="Times New Roman" panose="02020603050405020304" pitchFamily="18" charset="0"/>
                <a:cs typeface="Times New Roman" panose="02020603050405020304" pitchFamily="18" charset="0"/>
              </a:rPr>
              <a:t>It provides familiarization with the equipment as possible. </a:t>
            </a:r>
          </a:p>
          <a:p>
            <a:endParaRPr lang="en-US" sz="1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323682" y="2016088"/>
            <a:ext cx="4792337" cy="3029638"/>
          </a:xfrm>
          <a:prstGeom prst="rect">
            <a:avLst/>
          </a:prstGeom>
        </p:spPr>
      </p:pic>
    </p:spTree>
    <p:extLst>
      <p:ext uri="{BB962C8B-B14F-4D97-AF65-F5344CB8AC3E}">
        <p14:creationId xmlns:p14="http://schemas.microsoft.com/office/powerpoint/2010/main" val="1117572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TRAINING METHODS TO BE USED</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4820083" cy="3880773"/>
          </a:xfrm>
        </p:spPr>
        <p:txBody>
          <a:bodyPr>
            <a:normAutofit/>
          </a:bodyPr>
          <a:lstStyle/>
          <a:p>
            <a:r>
              <a:rPr lang="en-US" sz="1400" dirty="0" smtClean="0">
                <a:latin typeface="Times New Roman" panose="02020603050405020304" pitchFamily="18" charset="0"/>
                <a:cs typeface="Times New Roman" panose="02020603050405020304" pitchFamily="18" charset="0"/>
              </a:rPr>
              <a:t>Connection trials through making connection tests to the distal site regularly. </a:t>
            </a:r>
          </a:p>
          <a:p>
            <a:r>
              <a:rPr lang="en-US" sz="1400" dirty="0" smtClean="0">
                <a:latin typeface="Times New Roman" panose="02020603050405020304" pitchFamily="18" charset="0"/>
                <a:cs typeface="Times New Roman" panose="02020603050405020304" pitchFamily="18" charset="0"/>
              </a:rPr>
              <a:t>Motivating staff to make test connections and introduction from both sides frequently. </a:t>
            </a:r>
          </a:p>
          <a:p>
            <a:r>
              <a:rPr lang="en-US" sz="1400" dirty="0" smtClean="0">
                <a:latin typeface="Times New Roman" panose="02020603050405020304" pitchFamily="18" charset="0"/>
                <a:cs typeface="Times New Roman" panose="02020603050405020304" pitchFamily="18" charset="0"/>
              </a:rPr>
              <a:t>Performing mock patient encounters with distal providers.</a:t>
            </a:r>
          </a:p>
          <a:p>
            <a:r>
              <a:rPr lang="en-US" sz="1400" dirty="0" smtClean="0">
                <a:latin typeface="Times New Roman" panose="02020603050405020304" pitchFamily="18" charset="0"/>
                <a:cs typeface="Times New Roman" panose="02020603050405020304" pitchFamily="18" charset="0"/>
              </a:rPr>
              <a:t>Establishing open labs for experiments to gain familiarity and prowess with the telehealth equipment.</a:t>
            </a:r>
          </a:p>
          <a:p>
            <a:r>
              <a:rPr lang="en-US" sz="1400" dirty="0" smtClean="0">
                <a:latin typeface="Times New Roman" panose="02020603050405020304" pitchFamily="18" charset="0"/>
                <a:cs typeface="Times New Roman" panose="02020603050405020304" pitchFamily="18" charset="0"/>
              </a:rPr>
              <a:t>Testing auxiliary equipment with specialists.</a:t>
            </a:r>
          </a:p>
          <a:p>
            <a:r>
              <a:rPr lang="en-US" sz="1400" dirty="0" smtClean="0">
                <a:latin typeface="Times New Roman" panose="02020603050405020304" pitchFamily="18" charset="0"/>
                <a:cs typeface="Times New Roman" panose="02020603050405020304" pitchFamily="18" charset="0"/>
              </a:rPr>
              <a:t>Visits made by telemedicine coordinators at the network site to the originating site.  </a:t>
            </a:r>
          </a:p>
          <a:p>
            <a:endParaRPr lang="en-US" sz="14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870680" y="1930400"/>
            <a:ext cx="3705513" cy="3291595"/>
          </a:xfrm>
          <a:prstGeom prst="rect">
            <a:avLst/>
          </a:prstGeom>
        </p:spPr>
      </p:pic>
    </p:spTree>
    <p:extLst>
      <p:ext uri="{BB962C8B-B14F-4D97-AF65-F5344CB8AC3E}">
        <p14:creationId xmlns:p14="http://schemas.microsoft.com/office/powerpoint/2010/main" val="3083829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800" dirty="0" smtClean="0">
                <a:latin typeface="Times New Roman" panose="02020603050405020304" pitchFamily="18" charset="0"/>
                <a:cs typeface="Times New Roman" panose="02020603050405020304" pitchFamily="18" charset="0"/>
              </a:rPr>
              <a:t>REFERENCES </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400" dirty="0">
                <a:latin typeface="Times New Roman" panose="02020603050405020304" pitchFamily="18" charset="0"/>
                <a:cs typeface="Times New Roman" panose="02020603050405020304" pitchFamily="18" charset="0"/>
              </a:rPr>
              <a:t>Bonney, A., Knight-</a:t>
            </a:r>
            <a:r>
              <a:rPr lang="en-US" sz="1400" dirty="0" err="1">
                <a:latin typeface="Times New Roman" panose="02020603050405020304" pitchFamily="18" charset="0"/>
                <a:cs typeface="Times New Roman" panose="02020603050405020304" pitchFamily="18" charset="0"/>
              </a:rPr>
              <a:t>Billington</a:t>
            </a:r>
            <a:r>
              <a:rPr lang="en-US" sz="1400" dirty="0">
                <a:latin typeface="Times New Roman" panose="02020603050405020304" pitchFamily="18" charset="0"/>
                <a:cs typeface="Times New Roman" panose="02020603050405020304" pitchFamily="18" charset="0"/>
              </a:rPr>
              <a:t>, P., </a:t>
            </a:r>
            <a:r>
              <a:rPr lang="en-US" sz="1400" dirty="0" err="1">
                <a:latin typeface="Times New Roman" panose="02020603050405020304" pitchFamily="18" charset="0"/>
                <a:cs typeface="Times New Roman" panose="02020603050405020304" pitchFamily="18" charset="0"/>
              </a:rPr>
              <a:t>Mullan</a:t>
            </a:r>
            <a:r>
              <a:rPr lang="en-US" sz="1400" dirty="0">
                <a:latin typeface="Times New Roman" panose="02020603050405020304" pitchFamily="18" charset="0"/>
                <a:cs typeface="Times New Roman" panose="02020603050405020304" pitchFamily="18" charset="0"/>
              </a:rPr>
              <a:t>, J., </a:t>
            </a:r>
            <a:r>
              <a:rPr lang="en-US" sz="1400" dirty="0" err="1">
                <a:latin typeface="Times New Roman" panose="02020603050405020304" pitchFamily="18" charset="0"/>
                <a:cs typeface="Times New Roman" panose="02020603050405020304" pitchFamily="18" charset="0"/>
              </a:rPr>
              <a:t>Moscova</a:t>
            </a:r>
            <a:r>
              <a:rPr lang="en-US" sz="1400" dirty="0">
                <a:latin typeface="Times New Roman" panose="02020603050405020304" pitchFamily="18" charset="0"/>
                <a:cs typeface="Times New Roman" panose="02020603050405020304" pitchFamily="18" charset="0"/>
              </a:rPr>
              <a:t>, M., Barnett, S., Iverson, D., ... &amp; Wilson, I. (2015). The telehealth skills, training, and implementation project: an evaluation protocol. </a:t>
            </a:r>
            <a:r>
              <a:rPr lang="en-US" sz="1400" i="1" dirty="0">
                <a:latin typeface="Times New Roman" panose="02020603050405020304" pitchFamily="18" charset="0"/>
                <a:cs typeface="Times New Roman" panose="02020603050405020304" pitchFamily="18" charset="0"/>
              </a:rPr>
              <a:t>JMIR research protocols</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4</a:t>
            </a:r>
            <a:r>
              <a:rPr lang="en-US" sz="1400" dirty="0">
                <a:latin typeface="Times New Roman" panose="02020603050405020304" pitchFamily="18" charset="0"/>
                <a:cs typeface="Times New Roman" panose="02020603050405020304" pitchFamily="18" charset="0"/>
              </a:rPr>
              <a:t>(1), e2</a:t>
            </a:r>
            <a:r>
              <a:rPr lang="en-US" sz="1400" dirty="0" smtClean="0">
                <a:latin typeface="Times New Roman" panose="02020603050405020304" pitchFamily="18" charset="0"/>
                <a:cs typeface="Times New Roman" panose="02020603050405020304" pitchFamily="18" charset="0"/>
              </a:rPr>
              <a:t>.</a:t>
            </a:r>
          </a:p>
          <a:p>
            <a:r>
              <a:rPr lang="en-US" sz="1400" dirty="0">
                <a:latin typeface="Times New Roman" panose="02020603050405020304" pitchFamily="18" charset="0"/>
                <a:cs typeface="Times New Roman" panose="02020603050405020304" pitchFamily="18" charset="0"/>
              </a:rPr>
              <a:t>Hall, J. L., &amp; McGraw, D. (2014). For telehealth to succeed, privacy and security risks must be identified and addressed. </a:t>
            </a:r>
            <a:r>
              <a:rPr lang="en-US" sz="1400" i="1" dirty="0">
                <a:latin typeface="Times New Roman" panose="02020603050405020304" pitchFamily="18" charset="0"/>
                <a:cs typeface="Times New Roman" panose="02020603050405020304" pitchFamily="18" charset="0"/>
              </a:rPr>
              <a:t>Health Affairs</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33</a:t>
            </a:r>
            <a:r>
              <a:rPr lang="en-US" sz="1400" dirty="0">
                <a:latin typeface="Times New Roman" panose="02020603050405020304" pitchFamily="18" charset="0"/>
                <a:cs typeface="Times New Roman" panose="02020603050405020304" pitchFamily="18" charset="0"/>
              </a:rPr>
              <a:t>(2), 216-221</a:t>
            </a:r>
            <a:r>
              <a:rPr lang="en-US" sz="1400" dirty="0" smtClean="0">
                <a:latin typeface="Times New Roman" panose="02020603050405020304" pitchFamily="18" charset="0"/>
                <a:cs typeface="Times New Roman" panose="02020603050405020304" pitchFamily="18" charset="0"/>
              </a:rPr>
              <a:t>.</a:t>
            </a:r>
          </a:p>
          <a:p>
            <a:r>
              <a:rPr lang="en-US" sz="1400" dirty="0">
                <a:latin typeface="Times New Roman" panose="02020603050405020304" pitchFamily="18" charset="0"/>
                <a:cs typeface="Times New Roman" panose="02020603050405020304" pitchFamily="18" charset="0"/>
              </a:rPr>
              <a:t>Brophy, P. D. (2017). Overview on the challenges and benefits of using telehealth tools in a pediatric population. </a:t>
            </a:r>
            <a:r>
              <a:rPr lang="en-US" sz="1400" i="1" dirty="0">
                <a:latin typeface="Times New Roman" panose="02020603050405020304" pitchFamily="18" charset="0"/>
                <a:cs typeface="Times New Roman" panose="02020603050405020304" pitchFamily="18" charset="0"/>
              </a:rPr>
              <a:t>Advances in chronic kidney disease</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24</a:t>
            </a:r>
            <a:r>
              <a:rPr lang="en-US" sz="1400" dirty="0">
                <a:latin typeface="Times New Roman" panose="02020603050405020304" pitchFamily="18" charset="0"/>
                <a:cs typeface="Times New Roman" panose="02020603050405020304" pitchFamily="18" charset="0"/>
              </a:rPr>
              <a:t>(1), 17-21</a:t>
            </a:r>
            <a:r>
              <a:rPr lang="en-US" sz="14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304542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1850</Words>
  <Application>Microsoft Office PowerPoint</Application>
  <PresentationFormat>Widescreen</PresentationFormat>
  <Paragraphs>96</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Times New Roman</vt:lpstr>
      <vt:lpstr>Trebuchet MS</vt:lpstr>
      <vt:lpstr>Wingdings 3</vt:lpstr>
      <vt:lpstr>Facet</vt:lpstr>
      <vt:lpstr>STAFF PERSONELL TO SUPPORT IMPLEMENTATION AND USE OF TELEHEALTH TECHNOLOGY </vt:lpstr>
      <vt:lpstr>PURPOSE AND USE OF TELEHEALTH TECHNOLOGY</vt:lpstr>
      <vt:lpstr>POTENTIAL RISKS ASSOCIATED WITH TELEHEALTH TECHNOLOGY</vt:lpstr>
      <vt:lpstr>BENEFITS OF TELEHEALTH TECHNOLOGY</vt:lpstr>
      <vt:lpstr>REQUIREMENTS FOR SUCCESSFUL DEPLOYMENT OF TELEHEALTH TECHNOLOGY</vt:lpstr>
      <vt:lpstr>PATINET CONFIDENTIALITY AND PRIVACY SAFEGUARD ASSOCIATED WITH TELEHELTH TECHNOLOGY</vt:lpstr>
      <vt:lpstr>ASSESSING THE EFFECTIVENESS OF TELEHEALTH TECHNOLOGY</vt:lpstr>
      <vt:lpstr>ONGOING TRAINING AVAILABLE FOR NURSING STAFF IN TELEHEALTH TECHNOLOGY</vt:lpstr>
      <vt:lpstr>TECHNICAL SUPPORT AVAILABLE FOR NURSING STAFF IN TELEHEALTH TECHNOLOGY</vt:lpstr>
      <vt:lpstr>ADVANATAGES TO THE TELEHEALTH WITH WELL TRAINED STAFF</vt:lpstr>
      <vt:lpstr>TRAINING METHODS TO BE USED</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2020-06-15T17:05:06Z</dcterms:created>
  <dcterms:modified xsi:type="dcterms:W3CDTF">2020-06-17T08:52:24Z</dcterms:modified>
</cp:coreProperties>
</file>